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1371600"/>
            <a:ext cx="10728655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000" b="1">
                <a:solidFill>
                  <a:srgbClr val="8B5CF6"/>
                </a:solidFill>
              </a:rPr>
              <a:t>ОТЧЁТ ПО АУДИТУ САЙТА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2560320"/>
            <a:ext cx="1072865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200">
                <a:solidFill>
                  <a:srgbClr val="FFFFFF"/>
                </a:solidFill>
              </a:rPr>
              <a:t>vk.com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320040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400">
                <a:solidFill>
                  <a:srgbClr val="A1A1AA"/>
                </a:solidFill>
              </a:rPr>
              <a:t>Дата аудита: 01.06.2026</a:t>
            </a:r>
          </a:p>
        </p:txBody>
      </p:sp>
      <p:sp>
        <p:nvSpPr>
          <p:cNvPr id="5" name="Oval 4"/>
          <p:cNvSpPr/>
          <p:nvPr/>
        </p:nvSpPr>
        <p:spPr>
          <a:xfrm>
            <a:off x="5455767" y="3931920"/>
            <a:ext cx="1280160" cy="1280160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/>
            <a:r>
              <a:rPr sz="3600" b="1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5767" y="5303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A1A1AA"/>
                </a:solidFill>
              </a:rPr>
              <a:t>73 баллов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1 / 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📋 Прочие проблемы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728655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pagespeed_accessibility — Accessibility: 87/100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pagespeed_seo — PageSpeed SEO: 100/100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fz152_https — HTTPS включён — данные передаются безопасно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fz152_privacy_policy — Политика конфиденциальности не найдена — обязательно по 152-ФЗ ст. 18.1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fz152_explicit_mention — В политике нет явного упоминания 152-ФЗ — рекомендуется добавить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fz152_cookie_consent — Уведомление об использовании cookie присутствует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fz152_contact_info — Контактная информация оператора данных не найдена — обязательно по 152-ФЗ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fz152_consent_checkbox — Формы сбора данных не обнаружены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fz152_compliance_score — Общая оценка соответствия 152-ФЗ: 60% (Требует улучшения)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10 / 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📋 Технические метрики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1520" y="1005840"/>
            <a:ext cx="10728655" cy="502920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005840" y="1188720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HTTPS:  </a:t>
            </a:r>
            <a:r>
              <a:rPr sz="1300" b="1">
                <a:solidFill>
                  <a:srgbClr val="10B981"/>
                </a:solidFill>
              </a:rPr>
              <a:t>✅ Включён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0167" y="1188720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robots.txt:  </a:t>
            </a:r>
            <a:r>
              <a:rPr sz="1300" b="1">
                <a:solidFill>
                  <a:srgbClr val="10B981"/>
                </a:solidFill>
              </a:rPr>
              <a:t>✅ Найден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" y="1572768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sitemap.xml:  </a:t>
            </a:r>
            <a:r>
              <a:rPr sz="1300" b="1">
                <a:solidFill>
                  <a:srgbClr val="DC2626"/>
                </a:solidFill>
              </a:rPr>
              <a:t>❌ Отсутствует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0167" y="1572768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H1 заголовок:  </a:t>
            </a:r>
            <a:r>
              <a:rPr sz="1300" b="1">
                <a:solidFill>
                  <a:srgbClr val="10B981"/>
                </a:solidFill>
              </a:rPr>
              <a:t>✅ Найден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1956816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Meta Description:  </a:t>
            </a:r>
            <a:r>
              <a:rPr sz="1300" b="1">
                <a:solidFill>
                  <a:srgbClr val="DC2626"/>
                </a:solidFill>
              </a:rPr>
              <a:t>❌ Отсутствует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0167" y="1956816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Производительность:  </a:t>
            </a:r>
            <a:r>
              <a:rPr sz="1300" b="1">
                <a:solidFill>
                  <a:srgbClr val="F59E0B"/>
                </a:solidFill>
              </a:rPr>
              <a:t>30%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840" y="2340864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Техническое SEO:  </a:t>
            </a:r>
            <a:r>
              <a:rPr sz="1300" b="1">
                <a:solidFill>
                  <a:srgbClr val="F59E0B"/>
                </a:solidFill>
              </a:rPr>
              <a:t>77%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0167" y="2340864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Контент и SEO:  </a:t>
            </a:r>
            <a:r>
              <a:rPr sz="1300" b="1">
                <a:solidFill>
                  <a:srgbClr val="10B981"/>
                </a:solidFill>
              </a:rPr>
              <a:t>100%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840" y="2724912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Безопасность:  </a:t>
            </a:r>
            <a:r>
              <a:rPr sz="1300" b="1">
                <a:solidFill>
                  <a:srgbClr val="10B981"/>
                </a:solidFill>
              </a:rPr>
              <a:t>100%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0167" y="2724912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Мобильная версия:  </a:t>
            </a:r>
            <a:r>
              <a:rPr sz="1300" b="1">
                <a:solidFill>
                  <a:srgbClr val="F59E0B"/>
                </a:solidFill>
              </a:rPr>
              <a:t>30%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40" y="3108960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Удобство (UX):  </a:t>
            </a:r>
            <a:r>
              <a:rPr sz="1300" b="1">
                <a:solidFill>
                  <a:srgbClr val="10B981"/>
                </a:solidFill>
              </a:rPr>
              <a:t>94%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0167" y="3108960"/>
            <a:ext cx="5090007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300">
                <a:solidFill>
                  <a:srgbClr val="A1A1AA"/>
                </a:solidFill>
              </a:rPr>
              <a:t>Маркетинг:  </a:t>
            </a:r>
            <a:r>
              <a:rPr sz="1300" b="1">
                <a:solidFill>
                  <a:srgbClr val="10B981"/>
                </a:solidFill>
              </a:rPr>
              <a:t>80%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11 / 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📅 Приоритетный план работ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1520" y="1097280"/>
            <a:ext cx="3393338" cy="502920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68680" y="1234440"/>
            <a:ext cx="3119018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b="1">
                <a:solidFill>
                  <a:srgbClr val="DC2626"/>
                </a:solidFill>
              </a:rPr>
              <a:t>🔹 Первые 30 дней — Критические исправления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" y="1920240"/>
            <a:ext cx="3119018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Исправить: [CRITICAL] PageSpeed Performance: 30/100 (низкая если &lt; 50)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Оптимизировать скорость загрузки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Исправить: [CRITICAL] FID (First Input Delay): 356ms — задержка до первого взаимодействия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Исправить: [CRITICAL] TBT (Total Blocking Time): 1453ms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Исправить: [CRITICAL] Политика конфиденциальности не найдена — обязательно по 152-ФЗ ст. 18...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Исправить: [CRITICAL] Контактная информация оператора данных не найдена — обязательно по 15...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99178" y="1097280"/>
            <a:ext cx="3393338" cy="502920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36338" y="1234440"/>
            <a:ext cx="3119018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b="1">
                <a:solidFill>
                  <a:srgbClr val="F59E0B"/>
                </a:solidFill>
              </a:rPr>
              <a:t>🔸 30–60 дней — Оптимизация и улучшения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6338" y="1920240"/>
            <a:ext cx="3119018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Оптимизировать мета-теги (Title, Description)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Оптимизировать: [WARNING] Meta description отсутствует — снижает CTR в поиске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Добавить alt-теги для изображений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Добавить alt-теги для изображений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Создать/обновить sitemap.xml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Оптимизировать: [WARNING] Сжатие не включено (экономия: 0%)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66836" y="1097280"/>
            <a:ext cx="3393338" cy="502920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03996" y="1234440"/>
            <a:ext cx="3119018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b="1">
                <a:solidFill>
                  <a:srgbClr val="8B5CF6"/>
                </a:solidFill>
              </a:rPr>
              <a:t>🔷 60–90 дней — Стратегические улучшения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3996" y="1920240"/>
            <a:ext cx="3119018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Внедрить аналитику (Google Analytics 4)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Разработать контент-стратегию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Оптимизировать внутреннюю перелинковку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Настроить цели и отслеживание конверсий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→ </a:t>
            </a:r>
            <a:r>
              <a:rPr sz="1200">
                <a:solidFill>
                  <a:srgbClr val="FFFFFF"/>
                </a:solidFill>
              </a:rPr>
              <a:t>Рассмотреть расширенный SEO-аудит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12 / 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📸 Скриншоты сайта</a:t>
            </a:r>
          </a:p>
        </p:txBody>
      </p:sp>
      <p:pic>
        <p:nvPicPr>
          <p:cNvPr id="3" name="Picture 2" descr="req3_desktop_20260601_1349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097280"/>
            <a:ext cx="3393338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5394960"/>
            <a:ext cx="339333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200">
                <a:solidFill>
                  <a:srgbClr val="C4B5FD"/>
                </a:solidFill>
              </a:rPr>
              <a:t>🖥️ Десктоп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99178" y="1097280"/>
            <a:ext cx="3393338" cy="411480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399178" y="2743200"/>
            <a:ext cx="3393338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A1A1AA"/>
                </a:solidFill>
              </a:rPr>
              <a:t>Скриншот недоступен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9178" y="5394960"/>
            <a:ext cx="339333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200">
                <a:solidFill>
                  <a:srgbClr val="C4B5FD"/>
                </a:solidFill>
              </a:rPr>
              <a:t>📱 Планшет</a:t>
            </a:r>
          </a:p>
        </p:txBody>
      </p:sp>
      <p:pic>
        <p:nvPicPr>
          <p:cNvPr id="8" name="Picture 7" descr="req3_mobile_20260601_1349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836" y="1097280"/>
            <a:ext cx="3393338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6836" y="5394960"/>
            <a:ext cx="339333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200">
                <a:solidFill>
                  <a:srgbClr val="C4B5FD"/>
                </a:solidFill>
              </a:rPr>
              <a:t>📱 Мобильная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13 / 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1371600"/>
            <a:ext cx="10728655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200" b="1">
                <a:solidFill>
                  <a:srgbClr val="8B5CF6"/>
                </a:solidFill>
              </a:rPr>
              <a:t>Спасибо за использование SiteAudit!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2560320"/>
            <a:ext cx="10728655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>
                <a:solidFill>
                  <a:srgbClr val="A1A1AA"/>
                </a:solidFill>
              </a:rPr>
              <a:t>Для получения детальной консультации и плана работ свяжитесь с нами.
Мы поможем вывести ваш сайт в топ!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14 / 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📊 Общая оценка сайта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1520" y="1005840"/>
            <a:ext cx="10728655" cy="146304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Oval 3"/>
          <p:cNvSpPr/>
          <p:nvPr/>
        </p:nvSpPr>
        <p:spPr>
          <a:xfrm>
            <a:off x="1188720" y="1188720"/>
            <a:ext cx="1280160" cy="1280160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/>
            <a:r>
              <a:rPr sz="3600" b="1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8720" y="25603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A1A1AA"/>
                </a:solidFill>
              </a:rPr>
              <a:t>73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7520" y="1188720"/>
            <a:ext cx="82296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FFFFFF"/>
                </a:solidFill>
              </a:rPr>
              <a:t>Хороший результат. Есть несколько областей для улучшения.</a:t>
            </a:r>
          </a:p>
          <a:p>
            <a:pPr>
              <a:spcBef>
                <a:spcPts val="800"/>
              </a:spcBef>
            </a:pPr>
            <a:r>
              <a:rPr sz="1400">
                <a:solidFill>
                  <a:srgbClr val="A1A1AA"/>
                </a:solidFill>
              </a:rPr>
              <a:t>🔴 Критических: 6   🟡 Предупреждений: 17   🟢 Успешно: 30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2743200"/>
            <a:ext cx="2545003" cy="164592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2880360"/>
            <a:ext cx="227068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A1A1AA"/>
                </a:solidFill>
              </a:rPr>
              <a:t>⚡ Производительность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3383280"/>
            <a:ext cx="2270683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>
                <a:solidFill>
                  <a:srgbClr val="DC2626"/>
                </a:solidFill>
              </a:rPr>
              <a:t>30%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59403" y="2743200"/>
            <a:ext cx="2545003" cy="164592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596563" y="2880360"/>
            <a:ext cx="227068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A1A1AA"/>
                </a:solidFill>
              </a:rPr>
              <a:t>🔧 Техническое SEO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6563" y="3383280"/>
            <a:ext cx="2270683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>
                <a:solidFill>
                  <a:srgbClr val="F59E0B"/>
                </a:solidFill>
              </a:rPr>
              <a:t>77%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87287" y="2743200"/>
            <a:ext cx="2545003" cy="164592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324447" y="2880360"/>
            <a:ext cx="227068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A1A1AA"/>
                </a:solidFill>
              </a:rPr>
              <a:t>📝 Контент и SEO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447" y="3383280"/>
            <a:ext cx="2270683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>
                <a:solidFill>
                  <a:srgbClr val="10B981"/>
                </a:solidFill>
              </a:rPr>
              <a:t>100%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15171" y="2743200"/>
            <a:ext cx="2545003" cy="164592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52331" y="2880360"/>
            <a:ext cx="227068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A1A1AA"/>
                </a:solidFill>
              </a:rPr>
              <a:t>🔒 Безопасность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52331" y="3383280"/>
            <a:ext cx="2270683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>
                <a:solidFill>
                  <a:srgbClr val="10B981"/>
                </a:solidFill>
              </a:rPr>
              <a:t>100%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31520" y="4572000"/>
            <a:ext cx="2545003" cy="164592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68680" y="4709160"/>
            <a:ext cx="227068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A1A1AA"/>
                </a:solidFill>
              </a:rPr>
              <a:t>📱 Мобильная версия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8680" y="5212080"/>
            <a:ext cx="2270683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>
                <a:solidFill>
                  <a:srgbClr val="DC2626"/>
                </a:solidFill>
              </a:rPr>
              <a:t>30%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59403" y="4572000"/>
            <a:ext cx="2545003" cy="164592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3596563" y="4709160"/>
            <a:ext cx="227068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A1A1AA"/>
                </a:solidFill>
              </a:rPr>
              <a:t>🎨 Удобство (UX)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6563" y="5212080"/>
            <a:ext cx="2270683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>
                <a:solidFill>
                  <a:srgbClr val="10B981"/>
                </a:solidFill>
              </a:rPr>
              <a:t>94%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87287" y="4572000"/>
            <a:ext cx="2545003" cy="164592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324447" y="4709160"/>
            <a:ext cx="227068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A1A1AA"/>
                </a:solidFill>
              </a:rPr>
              <a:t>📈 Маркетинг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4447" y="5212080"/>
            <a:ext cx="2270683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>
                <a:solidFill>
                  <a:srgbClr val="10B981"/>
                </a:solidFill>
              </a:rPr>
              <a:t>80%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915171" y="4572000"/>
            <a:ext cx="2545003" cy="1645920"/>
          </a:xfrm>
          <a:prstGeom prst="roundRect">
            <a:avLst/>
          </a:prstGeom>
          <a:solidFill>
            <a:srgbClr val="19163A"/>
          </a:solidFill>
          <a:ln w="12700"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9052331" y="4709160"/>
            <a:ext cx="227068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A1A1AA"/>
                </a:solidFill>
              </a:rPr>
              <a:t>📄 Контент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52331" y="5212080"/>
            <a:ext cx="2270683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>
                <a:solidFill>
                  <a:srgbClr val="F59E0B"/>
                </a:solidFill>
              </a:rPr>
              <a:t>75%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2 / 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🔴 Критические проблемы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728655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🔴 </a:t>
            </a:r>
            <a:r>
              <a:rPr sz="1200">
                <a:solidFill>
                  <a:srgbClr val="DC2626"/>
                </a:solidFill>
              </a:rPr>
              <a:t>PageSpeed Performance: 30/100 (низкая если &lt; 50)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🔴 </a:t>
            </a:r>
            <a:r>
              <a:rPr sz="1200">
                <a:solidFill>
                  <a:srgbClr val="DC2626"/>
                </a:solidFill>
              </a:rPr>
              <a:t>LCP (Largest Contentful Paint): 34,6 сек. — время загрузки основного контента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🔴 </a:t>
            </a:r>
            <a:r>
              <a:rPr sz="1200">
                <a:solidFill>
                  <a:srgbClr val="DC2626"/>
                </a:solidFill>
              </a:rPr>
              <a:t>FID (First Input Delay): 356ms — задержка до первого взаимодействия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🔴 </a:t>
            </a:r>
            <a:r>
              <a:rPr sz="1200">
                <a:solidFill>
                  <a:srgbClr val="DC2626"/>
                </a:solidFill>
              </a:rPr>
              <a:t>TBT (Total Blocking Time): 1453ms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🔴 </a:t>
            </a:r>
            <a:r>
              <a:rPr sz="1200">
                <a:solidFill>
                  <a:srgbClr val="DC2626"/>
                </a:solidFill>
              </a:rPr>
              <a:t>Политика конфиденциальности не найдена — обязательно по 152-ФЗ ст. 18.1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🔴 </a:t>
            </a:r>
            <a:r>
              <a:rPr sz="1200">
                <a:solidFill>
                  <a:srgbClr val="DC2626"/>
                </a:solidFill>
              </a:rPr>
              <a:t>Контактная информация оператора данных не найдена — обязательно по 152-ФЗ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3 / 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🟡 Предупреждения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728655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Длина title: 21 символов (рекомендуется 30-60)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Meta description отсутствует — снижает CTR в поиске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У 3 из 6 изображений нет alt-тега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50.0% изображений без alt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sitemap.xml не найден — поисковики могут хуже индексировать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Сжатие не включено (экономия: 0%)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Много запросов: 443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Accessibility: 87/100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FCP (First Contentful Paint): 9.437144989601347s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Speed Index: 15.055625866277136s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Speed Index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Минимизируйте работу в основном потоке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Задержка при запросе документа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Общая оценка PageSpeed: 74.0/100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В политике нет явного упоминания 152-ФЗ — рекомендуется добавить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Формы сбора данных не обнаружены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🟡 </a:t>
            </a:r>
            <a:r>
              <a:rPr sz="1200">
                <a:solidFill>
                  <a:srgbClr val="F59E0B"/>
                </a:solidFill>
              </a:rPr>
              <a:t>Общая оценка соответствия 152-ФЗ: 60% (Требует улучшения)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4 / 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🔧 Технические проблемы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728655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screenshots_created — Создано скриншотов: 2/2 (desktop, mobile)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screenshot_desktop_size — Desktop скриншот: 502.4 KB, 1440x900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screenshot_mobile_size — Mobile скриншот: 695.7 KB, 390x844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desktop_screenshot_path — Desktop скриншот сохранён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favicon_exists — Favicon: /images/icons/favicons/fav_logo.ico?10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canonical_exists — Canonical URL: https://vk.com/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https_redirect — Редирект HTTP→HTTPS настроен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robots_txt_exists — robots.txt найден (6175 bytes)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robots_txt_disallow — В robots.txt есть запреты: ['/doc-*', '/away.php', '/im?']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sitemap_exists — sitemap.xml не найден — поисковики могут хуже индексировать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5 / 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📝 SEO-оптимизация страниц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728655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title_exists — Title: ВКонтакте | ВКонтакте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title_length — Длина title: 21 символов (рекомендуется 30-60)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meta_description_exists — Meta description отсутствует — снижает CTR в поиске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h1_exists — H1: Ваш браузер устарел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images_total — Всего изображений: 6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images_missing_alt — У 3 из 6 изображений нет alt-тега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images_missing_alt_percent — 50.0% изображений без alt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html_lang — Язык страницы: ru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6 / 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⚡ Производительность и скорость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728655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ttfb — TTFB: 230.0ms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full_load_time — Загрузка: 691.0ms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page_size — Размер: 1160.3 KB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html_size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compression_enabled — Сжатие не включено (экономия: 0%)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resources_count — Много запросов: 443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performance_score — Производительность: 73/100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pagespeed_performance — PageSpeed Performance: 30/100 (низкая если &lt; 50)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lcp — LCP (Largest Contentful Paint): 34,6 сек. — время загрузки основного контента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fid — FID (First Input Delay): 356ms — задержка до первого взаимодействия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7 / 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🔒 Безопасность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728655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https_enabled — HTTPS включён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hsts_enabled — HSTS не настроен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8 / 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072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365760"/>
            <a:ext cx="1072865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b="1">
                <a:solidFill>
                  <a:srgbClr val="C4B5FD"/>
                </a:solidFill>
              </a:rPr>
              <a:t>📱 Мобильная версия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728655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mobile_screenshot_path — Mobile скриншот сохранён — проверка адаптивности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8B5CF6"/>
                </a:solidFill>
              </a:rPr>
              <a:t>• </a:t>
            </a:r>
            <a:r>
              <a:rPr sz="1200">
                <a:solidFill>
                  <a:srgbClr val="FFFFFF"/>
                </a:solidFill>
              </a:rPr>
              <a:t>viewport_exists — Viewport настроен для мобильных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6400800"/>
            <a:ext cx="10728655" cy="127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446520"/>
            <a:ext cx="7315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A1A1AA"/>
                </a:solidFill>
              </a:rPr>
              <a:t>SiteAudit — автоматический SEO-аудит | siteaudit.ru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6446520"/>
            <a:ext cx="2743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A1A1AA"/>
                </a:solidFill>
              </a:rPr>
              <a:t>9 / 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