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728655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000" b="1">
                <a:solidFill>
                  <a:srgbClr val="8B5CF6"/>
                </a:solidFill>
              </a:rPr>
              <a:t>ОТЧЁТ ПО АУДИТУ САЙТА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1072865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200">
                <a:solidFill>
                  <a:srgbClr val="FFFFFF"/>
                </a:solidFill>
              </a:rPr>
              <a:t>youtube.com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20040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400">
                <a:solidFill>
                  <a:srgbClr val="A1A1AA"/>
                </a:solidFill>
              </a:rPr>
              <a:t>Дата аудита: 05.06.2026</a:t>
            </a:r>
          </a:p>
        </p:txBody>
      </p:sp>
      <p:sp>
        <p:nvSpPr>
          <p:cNvPr id="5" name="Oval 4"/>
          <p:cNvSpPr/>
          <p:nvPr/>
        </p:nvSpPr>
        <p:spPr>
          <a:xfrm>
            <a:off x="5455767" y="3931920"/>
            <a:ext cx="1280160" cy="12801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36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55767" y="5303520"/>
            <a:ext cx="1280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70.0 баллов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 / 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72865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8B5CF6"/>
                </a:solidFill>
              </a:rPr>
              <a:t>Спасибо за использование SiteAudit!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2560320"/>
            <a:ext cx="1072865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>
                <a:solidFill>
                  <a:srgbClr val="A1A1AA"/>
                </a:solidFill>
              </a:rPr>
              <a:t>Для получения детальной консультации и плана работ свяжитесь с нами.
Мы поможем вывести ваш сайт в топ!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10 / 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📊 Общая оценка сайта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005840"/>
            <a:ext cx="10728655" cy="146304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188720" y="1188720"/>
            <a:ext cx="1280160" cy="12801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3600" b="1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2560320"/>
            <a:ext cx="12801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70.0 баллов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7520" y="1188720"/>
            <a:ext cx="8229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>
                <a:solidFill>
                  <a:srgbClr val="FFFFFF"/>
                </a:solidFill>
              </a:rPr>
              <a:t>Хороший результат. Есть несколько областей для улучшения.</a:t>
            </a:r>
          </a:p>
          <a:p>
            <a:pPr>
              <a:spcBef>
                <a:spcPts val="800"/>
              </a:spcBef>
            </a:pPr>
            <a:r>
              <a:rPr sz="1400">
                <a:solidFill>
                  <a:srgbClr val="A1A1AA"/>
                </a:solidFill>
              </a:rPr>
              <a:t>🔴 Критических: 2   🟡 Предупреждений: 3   🟢 Успешно: 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⚡ Производительность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90%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59403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596563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🔧 Техническое SEO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96563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DC2626"/>
                </a:solidFill>
              </a:rPr>
              <a:t>55%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187287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24447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📝 Контент и SEO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24447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100.0%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915171" y="27432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052331" y="28803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🔒 Безопасность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52331" y="33832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DC2626"/>
                </a:solidFill>
              </a:rPr>
              <a:t>40%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68680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📱 Мобильная версия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DC2626"/>
                </a:solidFill>
              </a:rPr>
              <a:t>50%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459403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596563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🎨 Удобство (UX)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596563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59E0B"/>
                </a:solidFill>
              </a:rPr>
              <a:t>75%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187287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324447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📈 Маркетинг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324447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59E0B"/>
                </a:solidFill>
              </a:rPr>
              <a:t>70%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915171" y="4572000"/>
            <a:ext cx="2545003" cy="164592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052331" y="4709160"/>
            <a:ext cx="2270683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A1A1AA"/>
                </a:solidFill>
              </a:rPr>
              <a:t>📄 Контент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52331" y="5212080"/>
            <a:ext cx="2270683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10B981"/>
                </a:solidFill>
              </a:rPr>
              <a:t>80.0%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2 /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🔴 Критические проблемы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🔴 </a:t>
            </a:r>
            <a:r>
              <a:rPr sz="1200">
                <a:solidFill>
                  <a:srgbClr val="DC2626"/>
                </a:solidFill>
              </a:rPr>
              <a:t>Сайт может нарушать закон о персональных данных (152-ФЗ). Соответствие: 0%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🔴 </a:t>
            </a:r>
            <a:r>
              <a:rPr sz="1200">
                <a:solidFill>
                  <a:srgbClr val="DC2626"/>
                </a:solidFill>
              </a:rPr>
              <a:t>Сайт не использует HTTPS — небезопасно и снижает доверие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3 /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🟡 Предупреждения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robots.txt не найден — могут быть проблемы с индексацией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sitemap.xml не найден — поисковики могут хуже индексировать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🟡 </a:t>
            </a:r>
            <a:r>
              <a:rPr sz="1200">
                <a:solidFill>
                  <a:srgbClr val="F59E0B"/>
                </a:solidFill>
              </a:rPr>
              <a:t>Сжатие не включено (экономия: 0%)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4 / 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🔧 Технические проблемы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robots_txt_exists — robots.txt не найден — могут быть проблемы с индексацией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sitemap_exists — sitemap.xml не найден — поисковики могут хуже индексировать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content_type — Content-Type не указан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5 / 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⚡ Производительность и скорость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ttfb — TTFB: 0ms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full_load_time — Загрузка: 0ms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page_size — Размер: 0.0 KB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html_size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compression_enabled — Сжатие не включено (экономия: 0%)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performance_score — Производительность: 90/100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6 / 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🔒 Безопасность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• </a:t>
            </a:r>
            <a:r>
              <a:rPr sz="1200">
                <a:solidFill>
                  <a:srgbClr val="FFFFFF"/>
                </a:solidFill>
              </a:rPr>
              <a:t>https_enabled — Сайт не использует HTTPS — небезопасно и снижает доверие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7 / 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📋 Технические метрики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005840"/>
            <a:ext cx="10728655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05840" y="118872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HTTPS:  </a:t>
            </a:r>
            <a:r>
              <a:rPr sz="1300" b="1">
                <a:solidFill>
                  <a:srgbClr val="DC2626"/>
                </a:solidFill>
              </a:rPr>
              <a:t>❌ Отсутствует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70167" y="118872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robots.txt:  </a:t>
            </a:r>
            <a:r>
              <a:rPr sz="1300" b="1">
                <a:solidFill>
                  <a:srgbClr val="DC2626"/>
                </a:solidFill>
              </a:rPr>
              <a:t>❌ Отсутствует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1572768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sitemap.xml:  </a:t>
            </a:r>
            <a:r>
              <a:rPr sz="1300" b="1">
                <a:solidFill>
                  <a:srgbClr val="DC2626"/>
                </a:solidFill>
              </a:rPr>
              <a:t>❌ Отсутствует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0167" y="1572768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H1 заголовок:  </a:t>
            </a:r>
            <a:r>
              <a:rPr sz="1300" b="1">
                <a:solidFill>
                  <a:srgbClr val="DC2626"/>
                </a:solidFill>
              </a:rPr>
              <a:t>❌ Отсутствует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1956816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Meta Description:  </a:t>
            </a:r>
            <a:r>
              <a:rPr sz="1300" b="1">
                <a:solidFill>
                  <a:srgbClr val="DC2626"/>
                </a:solidFill>
              </a:rPr>
              <a:t>❌ Отсутствует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70167" y="1956816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Производительность:  </a:t>
            </a:r>
            <a:r>
              <a:rPr sz="1300" b="1">
                <a:solidFill>
                  <a:srgbClr val="10B981"/>
                </a:solidFill>
              </a:rPr>
              <a:t>90%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340864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Техническое SEO:  </a:t>
            </a:r>
            <a:r>
              <a:rPr sz="1300" b="1">
                <a:solidFill>
                  <a:srgbClr val="F59E0B"/>
                </a:solidFill>
              </a:rPr>
              <a:t>55%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70167" y="2340864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Контент и SEO:  </a:t>
            </a:r>
            <a:r>
              <a:rPr sz="1300" b="1">
                <a:solidFill>
                  <a:srgbClr val="10B981"/>
                </a:solidFill>
              </a:rPr>
              <a:t>100.0%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2724912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Безопасность:  </a:t>
            </a:r>
            <a:r>
              <a:rPr sz="1300" b="1">
                <a:solidFill>
                  <a:srgbClr val="DC2626"/>
                </a:solidFill>
              </a:rPr>
              <a:t>40%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70167" y="2724912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Мобильная версия:  </a:t>
            </a:r>
            <a:r>
              <a:rPr sz="1300" b="1">
                <a:solidFill>
                  <a:srgbClr val="F59E0B"/>
                </a:solidFill>
              </a:rPr>
              <a:t>50%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310896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Удобство (UX):  </a:t>
            </a:r>
            <a:r>
              <a:rPr sz="1300" b="1">
                <a:solidFill>
                  <a:srgbClr val="F59E0B"/>
                </a:solidFill>
              </a:rPr>
              <a:t>75%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70167" y="3108960"/>
            <a:ext cx="5090007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300">
                <a:solidFill>
                  <a:srgbClr val="A1A1AA"/>
                </a:solidFill>
              </a:rPr>
              <a:t>Маркетинг:  </a:t>
            </a:r>
            <a:r>
              <a:rPr sz="1300" b="1">
                <a:solidFill>
                  <a:srgbClr val="F59E0B"/>
                </a:solidFill>
              </a:rPr>
              <a:t>70%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8 / 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72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000" b="1">
                <a:solidFill>
                  <a:srgbClr val="C4B5FD"/>
                </a:solidFill>
              </a:rPr>
              <a:t>📅 Приоритетный план работ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31520" y="1097280"/>
            <a:ext cx="3393338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68680" y="1234440"/>
            <a:ext cx="311901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DC2626"/>
                </a:solidFill>
              </a:rPr>
              <a:t>🔹 Первые 30 дней — Критические исправления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1920240"/>
            <a:ext cx="3119018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Исправить: [CRITICAL] Сайт может нарушать закон о персональных данных (152-ФЗ). Соответстви...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Настроить HTTPS/SSL сертификат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99178" y="1097280"/>
            <a:ext cx="3393338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36338" y="1234440"/>
            <a:ext cx="311901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F59E0B"/>
                </a:solidFill>
              </a:rPr>
              <a:t>🔸 30–60 дней — Оптимизация и улучшения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36338" y="1920240"/>
            <a:ext cx="3119018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Настроить robots.txt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Создать/обновить sitemap.xml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Оптимизировать: [WARNING] Сжатие не включено (экономия: 0%)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066836" y="1097280"/>
            <a:ext cx="3393338" cy="5029200"/>
          </a:xfrm>
          <a:prstGeom prst="roundRect">
            <a:avLst/>
          </a:prstGeom>
          <a:solidFill>
            <a:srgbClr val="19163A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03996" y="1234440"/>
            <a:ext cx="3119018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200" b="1">
                <a:solidFill>
                  <a:srgbClr val="8B5CF6"/>
                </a:solidFill>
              </a:rPr>
              <a:t>🔷 60–90 дней — Стратегические улучшения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03996" y="1920240"/>
            <a:ext cx="3119018" cy="3931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Внедрить аналитику (Google Analytics 4)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Разработать контент-стратегию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Оптимизировать внутреннюю перелинковку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Настроить цели и отслеживание конверсий</a:t>
            </a:r>
          </a:p>
          <a:p>
            <a:pPr>
              <a:spcAft>
                <a:spcPts val="600"/>
              </a:spcAft>
            </a:pPr>
            <a:r>
              <a:rPr sz="1200">
                <a:solidFill>
                  <a:srgbClr val="8B5CF6"/>
                </a:solidFill>
              </a:rPr>
              <a:t>→ </a:t>
            </a:r>
            <a:r>
              <a:rPr sz="1200">
                <a:solidFill>
                  <a:srgbClr val="FFFFFF"/>
                </a:solidFill>
              </a:rPr>
              <a:t>Рассмотреть расширенный SEO-аудит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6400800"/>
            <a:ext cx="10728655" cy="127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6446520"/>
            <a:ext cx="7315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900">
                <a:solidFill>
                  <a:srgbClr val="A1A1AA"/>
                </a:solidFill>
              </a:rPr>
              <a:t>SiteAudit — автоматический SEO-аудит | siteaudit.ru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0" y="6446520"/>
            <a:ext cx="27432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900">
                <a:solidFill>
                  <a:srgbClr val="A1A1AA"/>
                </a:solidFill>
              </a:rPr>
              <a:t>9 /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